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72" r:id="rId4"/>
    <p:sldId id="273" r:id="rId5"/>
    <p:sldId id="258" r:id="rId6"/>
    <p:sldId id="259" r:id="rId7"/>
    <p:sldId id="260" r:id="rId8"/>
    <p:sldId id="261" r:id="rId9"/>
    <p:sldId id="262" r:id="rId10"/>
    <p:sldId id="274" r:id="rId11"/>
    <p:sldId id="263" r:id="rId12"/>
    <p:sldId id="264" r:id="rId13"/>
    <p:sldId id="265" r:id="rId14"/>
    <p:sldId id="266" r:id="rId15"/>
    <p:sldId id="267" r:id="rId16"/>
    <p:sldId id="268" r:id="rId17"/>
    <p:sldId id="270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36DBEC-B02D-A9D8-F311-32107DE4BCD0}" v="3" dt="2026-07-06T00:16:04.7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94" d="100"/>
          <a:sy n="94" d="100"/>
        </p:scale>
        <p:origin x="8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5B54F-9B5D-3ED5-62B4-CF6C08D9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897E3A-95C0-C1F8-7545-AD3BDDD68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C38572-3E87-0A2C-9B7C-C72ECE793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9659E-37C7-772D-3D59-13AFCFE607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15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slava.p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s://www.linkedin.com/in/percy-eslav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257800" cy="6858000"/>
          </a:xfrm>
          <a:prstGeom prst="rect">
            <a:avLst/>
          </a:prstGeom>
          <a:solidFill>
            <a:srgbClr val="16324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99A0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12344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D99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 PÚBLICA · INTEGRIDAD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1691640"/>
            <a:ext cx="42976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Rompiendo el Círculo de la Corrupción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685800" y="3977640"/>
            <a:ext cx="4206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45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contratación pública como barrera contra el financiamiento político mercantilista.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85800" y="5349240"/>
            <a:ext cx="640080" cy="41148"/>
          </a:xfrm>
          <a:prstGeom prst="rect">
            <a:avLst/>
          </a:prstGeom>
          <a:solidFill>
            <a:srgbClr val="D99A0B"/>
          </a:solidFill>
          <a:ln/>
        </p:spPr>
      </p:sp>
      <p:sp>
        <p:nvSpPr>
          <p:cNvPr id="8" name="Text 6"/>
          <p:cNvSpPr/>
          <p:nvPr/>
        </p:nvSpPr>
        <p:spPr>
          <a:xfrm>
            <a:off x="661308" y="553212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Percy Eslava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658368" y="614934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Abogado y </a:t>
            </a:r>
            <a:r>
              <a:rPr lang="en-US" sz="1200" dirty="0" err="1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Magíster</a:t>
            </a:r>
            <a:r>
              <a:rPr lang="en-US" sz="12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2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Derecho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https://eslava.pe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https://www.linkedin.com/in/percy-eslava/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en-US" sz="1200" dirty="0">
                <a:solidFill>
                  <a:srgbClr val="6FA8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percy.eslava@gmail.com 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 algn="l">
              <a:buNone/>
            </a:pPr>
            <a:endParaRPr lang="en-US" sz="1200" dirty="0"/>
          </a:p>
        </p:txBody>
      </p:sp>
      <p:pic>
        <p:nvPicPr>
          <p:cNvPr id="10" name="Image 0" descr="/agent/turn2/workspace/images/image-cbe93d94d7592efccaba66ed24b1662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1566987"/>
            <a:ext cx="6400800" cy="37240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FCCE7-8D7B-27C6-979F-47B190F2C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28F0604-DE7B-8DC2-78A0-8CFB5831A62E}"/>
              </a:ext>
            </a:extLst>
          </p:cNvPr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DE DISRUPCIÓN I</a:t>
            </a:r>
            <a:endParaRPr lang="en-US" sz="11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A184A01-FEEE-864F-95F3-C9490E4EF904}"/>
              </a:ext>
            </a:extLst>
          </p:cNvPr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Matriz de Disrupción I: Actos Preparatorios</a:t>
            </a:r>
            <a:endParaRPr lang="en-US" sz="2500" dirty="0"/>
          </a:p>
        </p:txBody>
      </p:sp>
      <p:pic>
        <p:nvPicPr>
          <p:cNvPr id="4" name="Image 0" descr="/agent/turn2/workspace/images/image-bd0abeffc916baa8bce29d09290850a7.jpg">
            <a:extLst>
              <a:ext uri="{FF2B5EF4-FFF2-40B4-BE49-F238E27FC236}">
                <a16:creationId xmlns:a16="http://schemas.microsoft.com/office/drawing/2014/main" id="{B8507FEF-2D83-AD61-FA7D-EB2B734AD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31589"/>
            <a:ext cx="896112" cy="818150"/>
          </a:xfrm>
          <a:prstGeom prst="rect">
            <a:avLst/>
          </a:prstGeom>
        </p:spPr>
      </p:pic>
      <p:sp>
        <p:nvSpPr>
          <p:cNvPr id="5" name="Shape 2">
            <a:extLst>
              <a:ext uri="{FF2B5EF4-FFF2-40B4-BE49-F238E27FC236}">
                <a16:creationId xmlns:a16="http://schemas.microsoft.com/office/drawing/2014/main" id="{773DA2D7-65FF-47A3-6BF8-F25BA93F0915}"/>
              </a:ext>
            </a:extLst>
          </p:cNvPr>
          <p:cNvSpPr/>
          <p:nvPr/>
        </p:nvSpPr>
        <p:spPr>
          <a:xfrm>
            <a:off x="548640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C0392B"/>
          </a:solidFill>
          <a:ln/>
        </p:spPr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E97C6FD-DFBA-BC7B-6494-34E98DCE0988}"/>
              </a:ext>
            </a:extLst>
          </p:cNvPr>
          <p:cNvSpPr/>
          <p:nvPr/>
        </p:nvSpPr>
        <p:spPr>
          <a:xfrm>
            <a:off x="548640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25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4FE0314-6B52-F48D-2C1A-81CBD8B5A1AB}"/>
              </a:ext>
            </a:extLst>
          </p:cNvPr>
          <p:cNvSpPr/>
          <p:nvPr/>
        </p:nvSpPr>
        <p:spPr>
          <a:xfrm>
            <a:off x="548640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AEDEB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139BB92-1D66-CA34-F2EB-9C7B8872738D}"/>
              </a:ext>
            </a:extLst>
          </p:cNvPr>
          <p:cNvSpPr/>
          <p:nvPr/>
        </p:nvSpPr>
        <p:spPr>
          <a:xfrm>
            <a:off x="822960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Expedientes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técnicos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deliberadamente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defectuosos</a:t>
            </a:r>
            <a:endParaRPr lang="en-US" sz="16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E56D267-79BB-BF11-E54B-9532CB8F6685}"/>
              </a:ext>
            </a:extLst>
          </p:cNvPr>
          <p:cNvSpPr/>
          <p:nvPr/>
        </p:nvSpPr>
        <p:spPr>
          <a:xfrm>
            <a:off x="841248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2000"/>
              </a:lnSpc>
            </a:pP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Expediente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deficiencias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omisiones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adicionales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adendas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abandono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arbitrajes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saca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provecho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contratista</a:t>
            </a:r>
            <a:endParaRPr lang="en-US" sz="16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9583B154-D504-207A-AE9E-C720BF2CB4FB}"/>
              </a:ext>
            </a:extLst>
          </p:cNvPr>
          <p:cNvSpPr/>
          <p:nvPr/>
        </p:nvSpPr>
        <p:spPr>
          <a:xfrm>
            <a:off x="4315968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D99A0B"/>
          </a:solidFill>
          <a:ln/>
        </p:spPr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B1A95361-1AA1-F835-532A-C954B609936C}"/>
              </a:ext>
            </a:extLst>
          </p:cNvPr>
          <p:cNvSpPr/>
          <p:nvPr/>
        </p:nvSpPr>
        <p:spPr>
          <a:xfrm>
            <a:off x="4315968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Defensa Actual (Ley 32069)</a:t>
            </a:r>
            <a:endParaRPr lang="en-US" sz="1250" dirty="0"/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36A007B4-DCEA-4CB1-01B1-F304991A7E06}"/>
              </a:ext>
            </a:extLst>
          </p:cNvPr>
          <p:cNvSpPr/>
          <p:nvPr/>
        </p:nvSpPr>
        <p:spPr>
          <a:xfrm>
            <a:off x="4315968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BF4E2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28D3E572-1680-B2E8-D4F0-A30E8120A8A5}"/>
              </a:ext>
            </a:extLst>
          </p:cNvPr>
          <p:cNvSpPr/>
          <p:nvPr/>
        </p:nvSpPr>
        <p:spPr>
          <a:xfrm>
            <a:off x="4590288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Utilizar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Sistema de Entrega de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obra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con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Diseño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+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Construcción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/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Diseño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16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Construcción</a:t>
            </a: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y O/M</a:t>
            </a:r>
            <a:endParaRPr lang="en-US" sz="16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F6DC3C21-B46F-9D40-4C71-FDEEAD3AE321}"/>
              </a:ext>
            </a:extLst>
          </p:cNvPr>
          <p:cNvSpPr/>
          <p:nvPr/>
        </p:nvSpPr>
        <p:spPr>
          <a:xfrm>
            <a:off x="4608576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Sistema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permite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entidad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convoque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expediente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un solo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cual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culpar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ET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tenga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omisiones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CB4B6CC5-44BB-32DA-CB70-2E193A0B3C72}"/>
              </a:ext>
            </a:extLst>
          </p:cNvPr>
          <p:cNvSpPr/>
          <p:nvPr/>
        </p:nvSpPr>
        <p:spPr>
          <a:xfrm>
            <a:off x="8083296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2E7D5B"/>
          </a:solidFill>
          <a:ln/>
        </p:spPr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14690D06-581D-BE45-AAF9-284EDF171E3C}"/>
              </a:ext>
            </a:extLst>
          </p:cNvPr>
          <p:cNvSpPr/>
          <p:nvPr/>
        </p:nvSpPr>
        <p:spPr>
          <a:xfrm>
            <a:off x="8083296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</a:t>
            </a:r>
            <a:endParaRPr lang="en-US" sz="1250" dirty="0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BEC53FC1-D876-FD50-4289-1625BD5C66B3}"/>
              </a:ext>
            </a:extLst>
          </p:cNvPr>
          <p:cNvSpPr/>
          <p:nvPr/>
        </p:nvSpPr>
        <p:spPr>
          <a:xfrm>
            <a:off x="8083296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E9F2ED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F6705EFE-D75C-8847-F6A2-A06F5D0A0B20}"/>
              </a:ext>
            </a:extLst>
          </p:cNvPr>
          <p:cNvSpPr/>
          <p:nvPr/>
        </p:nvSpPr>
        <p:spPr>
          <a:xfrm>
            <a:off x="8357616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/>
              <a:t>En </a:t>
            </a:r>
            <a:r>
              <a:rPr lang="en-US" sz="1600" dirty="0" err="1"/>
              <a:t>sectores</a:t>
            </a:r>
            <a:r>
              <a:rPr lang="en-US" sz="1600" dirty="0"/>
              <a:t> </a:t>
            </a:r>
            <a:r>
              <a:rPr lang="en-US" sz="1600" dirty="0" err="1"/>
              <a:t>críticos</a:t>
            </a:r>
            <a:r>
              <a:rPr lang="en-US" sz="1600" dirty="0"/>
              <a:t> de </a:t>
            </a:r>
            <a:r>
              <a:rPr lang="en-US" sz="1600" dirty="0" err="1"/>
              <a:t>salud</a:t>
            </a:r>
            <a:r>
              <a:rPr lang="en-US" sz="1600" dirty="0"/>
              <a:t>, </a:t>
            </a:r>
            <a:r>
              <a:rPr lang="en-US" sz="1600" dirty="0" err="1"/>
              <a:t>educación</a:t>
            </a:r>
            <a:r>
              <a:rPr lang="en-US" sz="1600" dirty="0"/>
              <a:t> y </a:t>
            </a:r>
            <a:r>
              <a:rPr lang="en-US" sz="1600" dirty="0" err="1"/>
              <a:t>agua</a:t>
            </a:r>
            <a:r>
              <a:rPr lang="en-US" sz="1600" dirty="0"/>
              <a:t>/</a:t>
            </a:r>
            <a:r>
              <a:rPr lang="en-US" sz="1600" dirty="0" err="1"/>
              <a:t>saneamiento</a:t>
            </a:r>
            <a:r>
              <a:rPr lang="en-US" sz="1600" dirty="0"/>
              <a:t>, </a:t>
            </a:r>
            <a:r>
              <a:rPr lang="en-US" sz="1600" dirty="0" err="1"/>
              <a:t>debe</a:t>
            </a:r>
            <a:r>
              <a:rPr lang="en-US" sz="1600" dirty="0"/>
              <a:t> ser </a:t>
            </a:r>
            <a:r>
              <a:rPr lang="en-US" sz="1600" dirty="0" err="1"/>
              <a:t>obligatorio</a:t>
            </a:r>
            <a:r>
              <a:rPr lang="en-US" sz="1600" dirty="0"/>
              <a:t> el D+C / D+O+OM</a:t>
            </a: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0A732C7D-52A9-F108-FAFB-E3D2FE181898}"/>
              </a:ext>
            </a:extLst>
          </p:cNvPr>
          <p:cNvSpPr/>
          <p:nvPr/>
        </p:nvSpPr>
        <p:spPr>
          <a:xfrm>
            <a:off x="8375904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toda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infraestructura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crítica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ejecute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Sistema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D+C y O/M </a:t>
            </a:r>
            <a:endParaRPr lang="en-US" sz="160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C72E0ABF-37F2-E4C7-9D6C-97FE3D90ED05}"/>
              </a:ext>
            </a:extLst>
          </p:cNvPr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221B6232-FA0A-96B7-F64B-F8A8CA0A3477}"/>
              </a:ext>
            </a:extLst>
          </p:cNvPr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067431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DE DISRUPCIÓN I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Matriz de Disrupción I: Actos Preparatorios</a:t>
            </a:r>
            <a:endParaRPr lang="en-US" sz="2500" dirty="0"/>
          </a:p>
        </p:txBody>
      </p:sp>
      <p:pic>
        <p:nvPicPr>
          <p:cNvPr id="4" name="Image 0" descr="/agent/turn2/workspace/images/image-bd0abeffc916baa8bce29d09290850a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331589"/>
            <a:ext cx="896112" cy="81815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C0392B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AEDEB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Requerimientos Dirigidos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Especificaciones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EETT y Bases hechas a la medida del financista desde el escritorio. Discrecionalidad absoluta del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DEC / AGA (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entidades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315968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D99A0B"/>
          </a:solidFill>
          <a:ln/>
        </p:spPr>
      </p:sp>
      <p:sp>
        <p:nvSpPr>
          <p:cNvPr id="11" name="Text 8"/>
          <p:cNvSpPr/>
          <p:nvPr/>
        </p:nvSpPr>
        <p:spPr>
          <a:xfrm>
            <a:off x="4315968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Defensa Actual (Ley 32069)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15968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BF4E2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590288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Estandarización Progresiva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608576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Catálogo creciente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Acuerdos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Marco,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Técnicas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Subasta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Inversa Electrónica y Fichas de Homologación que reducen la discrecionalidad técnica.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083296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2E7D5B"/>
          </a:solidFill>
          <a:ln/>
        </p:spPr>
      </p:sp>
      <p:sp>
        <p:nvSpPr>
          <p:cNvPr id="16" name="Text 13"/>
          <p:cNvSpPr/>
          <p:nvPr/>
        </p:nvSpPr>
        <p:spPr>
          <a:xfrm>
            <a:off x="8083296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083296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E9F2ED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8357616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Diseño Paramétrico Obligatorio (BIM)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375904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toda infraestructura pase por modelos BIM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inmutables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Actualmente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el MEF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promueve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Con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precios unitarios y metrados se cruzan automáticamente con las bases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, impidiendo sobrevaloraciones ocultas.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15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DE DISRUPCIÓN II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Matriz de Disrupción II: Fase Selectiva</a:t>
            </a:r>
            <a:endParaRPr lang="en-US" sz="2500" dirty="0"/>
          </a:p>
        </p:txBody>
      </p:sp>
      <p:pic>
        <p:nvPicPr>
          <p:cNvPr id="4" name="Image 0" descr="/agent/turn2/workspace/images/image-04ab4a872dfa898a72be3c50bfdbf4a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7128" y="292608"/>
            <a:ext cx="747456" cy="89611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C0392B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AEDEB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Discrecionalidad del Comité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Absolución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parcializada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arbitraria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observaciones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Descalificaciones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arbitrarias y manipulación de los factores de evaluación para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otorgar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puntajes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subjetivos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medida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315968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D99A0B"/>
          </a:solidFill>
          <a:ln/>
        </p:spPr>
      </p:sp>
      <p:sp>
        <p:nvSpPr>
          <p:cNvPr id="11" name="Text 8"/>
          <p:cNvSpPr/>
          <p:nvPr/>
        </p:nvSpPr>
        <p:spPr>
          <a:xfrm>
            <a:off x="4315968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Defensa Actual (Ley 32069)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15968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BF4E2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590288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Trazabilidad Electrónica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608576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allá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100%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electrónica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ofertas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SEACE. La ley ha limitado la discrecionalidad, exigiendo solo requisitos de calificación expresamente tasados en la norma.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083296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2E7D5B"/>
          </a:solidFill>
          <a:ln/>
        </p:spPr>
      </p:sp>
      <p:sp>
        <p:nvSpPr>
          <p:cNvPr id="16" name="Text 13"/>
          <p:cNvSpPr/>
          <p:nvPr/>
        </p:nvSpPr>
        <p:spPr>
          <a:xfrm>
            <a:off x="8083296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 Disruptiva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083296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E9F2ED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8357616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Cierre de Factores de Evaluación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375904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factores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evalluación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deben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ser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obligatorios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cuantía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eliminando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elegidos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erradicando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puntaje basado en criterio humano.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15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MATRIZ DE DISRUPCIÓN III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Matriz de Disrupción III: Ejecución Contractual</a:t>
            </a:r>
            <a:endParaRPr lang="en-US" sz="2500" dirty="0"/>
          </a:p>
        </p:txBody>
      </p:sp>
      <p:pic>
        <p:nvPicPr>
          <p:cNvPr id="4" name="Image 0" descr="/agent/turn2/workspace/images/image-1080062416a05e01b578c6b6fdc927b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455028"/>
            <a:ext cx="896112" cy="571271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C0392B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AEDEB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Secuestro de la Obra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Hipotecar el Proyecto.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Firmar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adendas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injustificadas, obras paralizadas y extorsión (diezmo) del supervisor para autorizar valorizaciones y pagos.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315968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D99A0B"/>
          </a:solidFill>
          <a:ln/>
        </p:spPr>
      </p:sp>
      <p:sp>
        <p:nvSpPr>
          <p:cNvPr id="11" name="Text 8"/>
          <p:cNvSpPr/>
          <p:nvPr/>
        </p:nvSpPr>
        <p:spPr>
          <a:xfrm>
            <a:off x="4315968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Defensa Actual (Ley 32069)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15968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FBF4E2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4590288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Trazabilidad y Resolución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608576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Implementación del Cuaderno de Obra Digital y uso obligatorio de Juntas de Prevención y Resolución de Disputas (JPRD) para evitar arbitrajes paralelos amañados.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083296" y="150876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2E7D5B"/>
          </a:solidFill>
          <a:ln/>
        </p:spPr>
      </p:sp>
      <p:sp>
        <p:nvSpPr>
          <p:cNvPr id="16" name="Text 13"/>
          <p:cNvSpPr/>
          <p:nvPr/>
        </p:nvSpPr>
        <p:spPr>
          <a:xfrm>
            <a:off x="8083296" y="150876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Propuesta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083296" y="2075688"/>
            <a:ext cx="3584448" cy="3593592"/>
          </a:xfrm>
          <a:prstGeom prst="roundRect">
            <a:avLst>
              <a:gd name="adj" fmla="val 2041"/>
            </a:avLst>
          </a:prstGeom>
          <a:solidFill>
            <a:srgbClr val="E9F2ED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8357616" y="242316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Contratos Inteligentes en Tesorería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375904" y="3337560"/>
            <a:ext cx="299923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Pagos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automatizados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vinculados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Cuaderno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Obra Digital. Si 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hito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físico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aprueba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el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 libera sin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intervención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humana,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erradicando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extorsión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</a:t>
            </a:r>
            <a:r>
              <a:rPr lang="en-US" sz="16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PROPUESTA FINAL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Muerte de la Discrecionalidad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5212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factor humano en la evaluación es el eslabón más débil del ecosistema.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48640" y="2514600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E71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propuesta: </a:t>
            </a:r>
          </a:p>
          <a:p>
            <a:pPr marL="0" indent="0" algn="l">
              <a:lnSpc>
                <a:spcPct val="112000"/>
              </a:lnSpc>
              <a:buNone/>
            </a:pPr>
            <a:r>
              <a:rPr lang="en-US" sz="14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erradicar</a:t>
            </a: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los </a:t>
            </a:r>
            <a:r>
              <a:rPr lang="en-US" sz="14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Comités</a:t>
            </a: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a la DEC de la fase selectiva de ofertas.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3520440"/>
            <a:ext cx="5212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Debemos transitar hacia un modelo de evaluación 100% algorítmico, impulsado por Inteligencia Artificial y la interconexión de las bases de datos del Estado.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4892040"/>
            <a:ext cx="5212080" cy="777240"/>
          </a:xfrm>
          <a:prstGeom prst="rect">
            <a:avLst/>
          </a:prstGeom>
          <a:solidFill>
            <a:srgbClr val="2A9D8F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489204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«La discrecionalidad muere cuando el dato gobierna.»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309360" y="1463040"/>
            <a:ext cx="5330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63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Embudo de Integridad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040880" y="1920240"/>
            <a:ext cx="3867912" cy="868680"/>
          </a:xfrm>
          <a:prstGeom prst="roundRect">
            <a:avLst>
              <a:gd name="adj" fmla="val 8421"/>
            </a:avLst>
          </a:prstGeom>
          <a:solidFill>
            <a:srgbClr val="FAEDEB"/>
          </a:solidFill>
          <a:ln w="1905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23760" y="1920240"/>
            <a:ext cx="35021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 de Selección / DEC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7315200" y="2354580"/>
            <a:ext cx="3319272" cy="0"/>
          </a:xfrm>
          <a:prstGeom prst="line">
            <a:avLst/>
          </a:prstGeom>
          <a:noFill/>
          <a:ln w="25400">
            <a:solidFill>
              <a:srgbClr val="C0392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rot="5400000">
            <a:off x="8718804" y="2807208"/>
            <a:ext cx="512064" cy="365760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14" name="Shape 12"/>
          <p:cNvSpPr/>
          <p:nvPr/>
        </p:nvSpPr>
        <p:spPr>
          <a:xfrm>
            <a:off x="7040880" y="3254284"/>
            <a:ext cx="386791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9050">
            <a:solidFill>
              <a:srgbClr val="2A9D8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229600" y="3246120"/>
            <a:ext cx="2587752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b="1" dirty="0" err="1">
                <a:solidFill>
                  <a:srgbClr val="163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Algoritmo</a:t>
            </a:r>
            <a:r>
              <a:rPr lang="en-US" b="1" dirty="0">
                <a:solidFill>
                  <a:srgbClr val="163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Sistema </a:t>
            </a:r>
            <a:r>
              <a:rPr lang="en-US" b="1" dirty="0" err="1">
                <a:solidFill>
                  <a:srgbClr val="163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Experto</a:t>
            </a:r>
            <a:r>
              <a:rPr lang="en-US" b="1" dirty="0">
                <a:solidFill>
                  <a:srgbClr val="163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dirty="0" err="1">
                <a:solidFill>
                  <a:srgbClr val="163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interconectado</a:t>
            </a:r>
            <a:endParaRPr lang="en-US" dirty="0"/>
          </a:p>
        </p:txBody>
      </p:sp>
      <p:sp>
        <p:nvSpPr>
          <p:cNvPr id="17" name="Shape 14"/>
          <p:cNvSpPr/>
          <p:nvPr/>
        </p:nvSpPr>
        <p:spPr>
          <a:xfrm rot="5400000">
            <a:off x="8718804" y="4498848"/>
            <a:ext cx="512064" cy="365760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18" name="Shape 15"/>
          <p:cNvSpPr/>
          <p:nvPr/>
        </p:nvSpPr>
        <p:spPr>
          <a:xfrm>
            <a:off x="7040880" y="4892040"/>
            <a:ext cx="3867912" cy="868680"/>
          </a:xfrm>
          <a:prstGeom prst="roundRect">
            <a:avLst>
              <a:gd name="adj" fmla="val 8421"/>
            </a:avLst>
          </a:prstGeom>
          <a:solidFill>
            <a:srgbClr val="E9F2ED"/>
          </a:solidFill>
          <a:ln w="19050">
            <a:solidFill>
              <a:srgbClr val="2E7D5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223760" y="4892040"/>
            <a:ext cx="35021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 Electrónico Aprobado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TECNOLÓGICA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Evaluador Autónomo (OECE-SISTEMA EXPERTO)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24612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755648"/>
            <a:ext cx="2788920" cy="384048"/>
          </a:xfrm>
          <a:prstGeom prst="roundRect">
            <a:avLst>
              <a:gd name="adj" fmla="val 14286"/>
            </a:avLst>
          </a:prstGeom>
          <a:solidFill>
            <a:srgbClr val="16324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55648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Entrada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286000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Formulario Electrónico Único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2880360"/>
            <a:ext cx="27889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2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proveedor ingresa su oferta. El sistema autocompleta la data técnica y legal para impedir la manipulación documental.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206240" y="1554480"/>
            <a:ext cx="3776472" cy="3200400"/>
          </a:xfrm>
          <a:prstGeom prst="roundRect">
            <a:avLst>
              <a:gd name="adj" fmla="val 2286"/>
            </a:avLst>
          </a:prstGeom>
          <a:solidFill>
            <a:srgbClr val="16324F"/>
          </a:solidFill>
          <a:ln/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440680" y="1673352"/>
            <a:ext cx="1307592" cy="1307592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11" name="Shape 9"/>
          <p:cNvSpPr/>
          <p:nvPr/>
        </p:nvSpPr>
        <p:spPr>
          <a:xfrm>
            <a:off x="5522976" y="1755648"/>
            <a:ext cx="1143000" cy="114300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0" descr="/agent/turn2/workspace/images/image-7ddad982fb1aadd387d1bd2f76cd87a8.jpg"/>
          <p:cNvPicPr>
            <a:picLocks noChangeAspect="1"/>
          </p:cNvPicPr>
          <p:nvPr/>
        </p:nvPicPr>
        <p:blipFill>
          <a:blip r:embed="rId3"/>
          <a:srcRect t="1174"/>
          <a:stretch>
            <a:fillRect/>
          </a:stretch>
        </p:blipFill>
        <p:spPr>
          <a:xfrm>
            <a:off x="5522976" y="1755648"/>
            <a:ext cx="1143000" cy="1143000"/>
          </a:xfrm>
          <a:prstGeom prst="ellipse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4297680" y="2971800"/>
            <a:ext cx="3593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Núcleo</a:t>
            </a:r>
            <a:r>
              <a:rPr lang="en-US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OECE-S.E.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4343400" y="3383280"/>
            <a:ext cx="3502152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16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Interoperabilidad Total (PIDE)
</a:t>
            </a:r>
            <a:r>
              <a:rPr lang="en-US" sz="14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milisegundos, el algoritmo cruza la información contra bases maestras: RNP, SUNAT, RENIEC, SUNARP, PNP, CENTRALES DE RIESGO, FUP, etc.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394192" y="1554480"/>
            <a:ext cx="324612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622792" y="1755648"/>
            <a:ext cx="2788920" cy="384048"/>
          </a:xfrm>
          <a:prstGeom prst="roundRect">
            <a:avLst>
              <a:gd name="adj" fmla="val 14286"/>
            </a:avLst>
          </a:prstGeom>
          <a:solidFill>
            <a:srgbClr val="1E7168"/>
          </a:solidFill>
          <a:ln/>
        </p:spPr>
      </p:sp>
      <p:sp>
        <p:nvSpPr>
          <p:cNvPr id="17" name="Text 14"/>
          <p:cNvSpPr/>
          <p:nvPr/>
        </p:nvSpPr>
        <p:spPr>
          <a:xfrm>
            <a:off x="8622792" y="1755648"/>
            <a:ext cx="2788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 Objetivo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8622792" y="2331720"/>
            <a:ext cx="2788920" cy="685800"/>
          </a:xfrm>
          <a:prstGeom prst="roundRect">
            <a:avLst>
              <a:gd name="adj" fmla="val 8000"/>
            </a:avLst>
          </a:prstGeom>
          <a:solidFill>
            <a:srgbClr val="E9F2ED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686800" y="2377440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7D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Aprobado
</a:t>
            </a:r>
          </a:p>
          <a:p>
            <a:pPr marL="0" indent="0" algn="ctr">
              <a:buNone/>
            </a:pPr>
            <a:r>
              <a:rPr lang="en-US" sz="10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 Electrónico Aprobado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8622792" y="3154680"/>
            <a:ext cx="2788920" cy="685800"/>
          </a:xfrm>
          <a:prstGeom prst="roundRect">
            <a:avLst>
              <a:gd name="adj" fmla="val 8000"/>
            </a:avLst>
          </a:prstGeom>
          <a:solidFill>
            <a:srgbClr val="FAEDE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86800" y="3200400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Rechazado
</a:t>
            </a:r>
          </a:p>
          <a:p>
            <a:pPr marL="0" indent="0" algn="ctr">
              <a:buNone/>
            </a:pPr>
            <a:r>
              <a:rPr lang="en-US" sz="10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Descalificación Automática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8622792" y="3977640"/>
            <a:ext cx="2788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i="1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intervención de ningún comité humano.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3822192" y="2898648"/>
            <a:ext cx="402336" cy="512064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24" name="Shape 21"/>
          <p:cNvSpPr/>
          <p:nvPr/>
        </p:nvSpPr>
        <p:spPr>
          <a:xfrm>
            <a:off x="8010144" y="2898648"/>
            <a:ext cx="402336" cy="512064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25" name="Shape 22"/>
          <p:cNvSpPr/>
          <p:nvPr/>
        </p:nvSpPr>
        <p:spPr>
          <a:xfrm>
            <a:off x="548640" y="5074920"/>
            <a:ext cx="11091672" cy="731520"/>
          </a:xfrm>
          <a:prstGeom prst="rect">
            <a:avLst/>
          </a:prstGeom>
          <a:solidFill>
            <a:srgbClr val="2A9D8F"/>
          </a:solidFill>
          <a:ln/>
        </p:spPr>
      </p:sp>
      <p:sp>
        <p:nvSpPr>
          <p:cNvPr id="26" name="Text 23"/>
          <p:cNvSpPr/>
          <p:nvPr/>
        </p:nvSpPr>
        <p:spPr>
          <a:xfrm>
            <a:off x="731520" y="5074920"/>
            <a:ext cx="10698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S.E.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cumplimiento normativo estricto: las empresas que no cumplen son descalificadas automáticamente.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HOJA DE RUTA · ENTORNO REGULATORIO DE PRUEBAS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Implementación en Dos Fases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07492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920240"/>
            <a:ext cx="640080" cy="640080"/>
          </a:xfrm>
          <a:prstGeom prst="ellipse">
            <a:avLst/>
          </a:prstGeom>
          <a:solidFill>
            <a:srgbClr val="D99A0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9202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45920" y="1947672"/>
            <a:ext cx="3749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Informe Preliminar Vinculante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68680" y="2880360"/>
            <a:ext cx="44805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4000"/>
              </a:lnSpc>
              <a:buNone/>
            </a:pP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S.E. de OECE </a:t>
            </a:r>
            <a:r>
              <a:rPr lang="en-US" sz="14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procesa</a:t>
            </a: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ofertas y emite un dictamen. El comité humano debe validarlo. Si decide fallar en contra del algoritmo, debe justificarlo exhaustivamente. Esa alerta queda archivada de forma inmutable como prueba plena para </a:t>
            </a:r>
            <a:r>
              <a:rPr lang="en-US" sz="14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órganos</a:t>
            </a: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control (</a:t>
            </a:r>
            <a:r>
              <a:rPr lang="en-US" sz="14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Fiscalía</a:t>
            </a: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Contraloría</a:t>
            </a:r>
            <a:r>
              <a:rPr lang="en-US" sz="14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): el miedo a la auditoría inmediata disuade el direccionamiento.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760720" y="3383280"/>
            <a:ext cx="502920" cy="640080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10" name="Shape 8"/>
          <p:cNvSpPr/>
          <p:nvPr/>
        </p:nvSpPr>
        <p:spPr>
          <a:xfrm>
            <a:off x="6400800" y="1600200"/>
            <a:ext cx="5239512" cy="4160520"/>
          </a:xfrm>
          <a:prstGeom prst="roundRect">
            <a:avLst>
              <a:gd name="adj" fmla="val 1758"/>
            </a:avLst>
          </a:prstGeom>
          <a:solidFill>
            <a:srgbClr val="16324F"/>
          </a:solidFill>
          <a:ln/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675120" y="1920240"/>
            <a:ext cx="640080" cy="640080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12" name="Text 10"/>
          <p:cNvSpPr/>
          <p:nvPr/>
        </p:nvSpPr>
        <p:spPr>
          <a:xfrm>
            <a:off x="6675120" y="19202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498080" y="1947672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Otorgamiento Directo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9930384" y="2935224"/>
            <a:ext cx="1444752" cy="1444752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15" name="Shape 13"/>
          <p:cNvSpPr/>
          <p:nvPr/>
        </p:nvSpPr>
        <p:spPr>
          <a:xfrm>
            <a:off x="10012680" y="3017520"/>
            <a:ext cx="1280160" cy="12801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0" descr="/agent/turn2/workspace/images/image-7ddad982fb1aadd387d1bd2f76cd87a8.jpg"/>
          <p:cNvPicPr>
            <a:picLocks noChangeAspect="1"/>
          </p:cNvPicPr>
          <p:nvPr/>
        </p:nvPicPr>
        <p:blipFill>
          <a:blip r:embed="rId3"/>
          <a:srcRect t="1174"/>
          <a:stretch>
            <a:fillRect/>
          </a:stretch>
        </p:blipFill>
        <p:spPr>
          <a:xfrm>
            <a:off x="10012680" y="3017520"/>
            <a:ext cx="1280160" cy="1280160"/>
          </a:xfrm>
          <a:prstGeom prst="ellipse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6675120" y="2880360"/>
            <a:ext cx="32004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6000"/>
              </a:lnSpc>
              <a:buNone/>
            </a:pPr>
            <a:r>
              <a:rPr lang="en-US" sz="14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vez entrenado y validado el modelo, el sistema asume autonomía total. El S.E. </a:t>
            </a:r>
            <a:r>
              <a:rPr lang="en-US" sz="1400" dirty="0" err="1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otorga</a:t>
            </a:r>
            <a:r>
              <a:rPr lang="en-US" sz="14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Buena Pro directamente, eliminando al comité de la ecuación.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632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D99A0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6692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D99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CONCLUSIÓN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Nuevo Rol de la Ciencia Política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48640" y="2176272"/>
            <a:ext cx="310896" cy="310896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1762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51560" y="2103120"/>
            <a:ext cx="6675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sz="16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clientelaje y la corrupción regional no son fallas morales esporádicas: operan como un sistema de negocios.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3136392"/>
            <a:ext cx="310896" cy="310896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31363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51560" y="3063240"/>
            <a:ext cx="6675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sz="16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ética pública es necesaria, pero insuficiente. Necesitamos arquitectura institucional que haga que la corrupción sea logística y operativamente imposible.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4462272"/>
            <a:ext cx="310896" cy="310896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44622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51560" y="4389120"/>
            <a:ext cx="66751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sz="16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Romper el círculo exige que los futuros politólogos no solo estudien el poder, sino que diseñen políticas públicas donde la tecnología erradique la discrecionalidad y recupere el Estado para el ciudadano.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229600" y="2148840"/>
            <a:ext cx="3410712" cy="3566160"/>
          </a:xfrm>
          <a:prstGeom prst="roundRect">
            <a:avLst>
              <a:gd name="adj" fmla="val 2145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pic>
        <p:nvPicPr>
          <p:cNvPr id="15" name="Image 0" descr="/agent/turn2/workspace/images/image-a48473fb7e59e8ee3fb838e19c6ea7c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1616" y="2468880"/>
            <a:ext cx="2166680" cy="292608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81B153D-8DD4-7C6E-28A7-6AF5962B6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76248">
            <a:off x="647000" y="767441"/>
            <a:ext cx="3765219" cy="5110843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34ABD4FC-E019-ADD2-737A-E93F2D4C5362}"/>
              </a:ext>
            </a:extLst>
          </p:cNvPr>
          <p:cNvSpPr/>
          <p:nvPr/>
        </p:nvSpPr>
        <p:spPr>
          <a:xfrm>
            <a:off x="5018314" y="3429000"/>
            <a:ext cx="5516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presente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ponencia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se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basa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principalmente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el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presente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libro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publicado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2018 (Ruiz de Montoya),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complementado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con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otras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bibliografías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informes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actualizados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comentarios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y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experiencia</a:t>
            </a: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del ponente.</a:t>
            </a:r>
          </a:p>
        </p:txBody>
      </p:sp>
    </p:spTree>
    <p:extLst>
      <p:ext uri="{BB962C8B-B14F-4D97-AF65-F5344CB8AC3E}">
        <p14:creationId xmlns:p14="http://schemas.microsoft.com/office/powerpoint/2010/main" val="3798183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6B44464-1D43-D375-0AE9-B625F2A80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70" y="334240"/>
            <a:ext cx="11979729" cy="630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74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D56EDF6-B2E2-E875-5DC7-36FE3CD7B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40" y="933101"/>
            <a:ext cx="9450119" cy="4991797"/>
          </a:xfrm>
          <a:prstGeom prst="rect">
            <a:avLst/>
          </a:prstGeom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9DDCA71D-67E5-3E9F-1743-C947AC7EF6F4}"/>
              </a:ext>
            </a:extLst>
          </p:cNvPr>
          <p:cNvSpPr/>
          <p:nvPr/>
        </p:nvSpPr>
        <p:spPr>
          <a:xfrm>
            <a:off x="8030935" y="5715001"/>
            <a:ext cx="30571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05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Fuente: </a:t>
            </a:r>
            <a:r>
              <a:rPr lang="en-US" sz="105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Defensoría</a:t>
            </a:r>
            <a:r>
              <a:rPr lang="en-US" sz="105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del Pueblo, 2024</a:t>
            </a:r>
          </a:p>
        </p:txBody>
      </p:sp>
    </p:spTree>
    <p:extLst>
      <p:ext uri="{BB962C8B-B14F-4D97-AF65-F5344CB8AC3E}">
        <p14:creationId xmlns:p14="http://schemas.microsoft.com/office/powerpoint/2010/main" val="356881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MARCO CONCEPTUAL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Modelo de Negocio Ilegal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39089" y="1297546"/>
            <a:ext cx="5394960" cy="2957216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366705"/>
            <a:ext cx="5394960" cy="100584"/>
          </a:xfrm>
          <a:prstGeom prst="rect">
            <a:avLst/>
          </a:prstGeom>
          <a:solidFill>
            <a:srgbClr val="2A9D8F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1655722"/>
            <a:ext cx="1051560" cy="1051560"/>
          </a:xfrm>
          <a:prstGeom prst="ellipse">
            <a:avLst/>
          </a:prstGeom>
          <a:solidFill>
            <a:srgbClr val="F3F5F7"/>
          </a:solidFill>
          <a:ln w="12700">
            <a:solidFill>
              <a:srgbClr val="E4E8EC"/>
            </a:solidFill>
            <a:prstDash val="solid"/>
          </a:ln>
        </p:spPr>
      </p:sp>
      <p:pic>
        <p:nvPicPr>
          <p:cNvPr id="7" name="Image 0" descr="/agent/turn2/workspace/images/image-1080062416a05e01b578c6b6fdc927b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" y="1909263"/>
            <a:ext cx="777240" cy="49549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48840" y="1714504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Clientelaje Político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008888" y="2897672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i="1" dirty="0">
                <a:solidFill>
                  <a:srgbClr val="1E71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«Intercambio de bienes y servicios por apoyo político y votos.» — Schröter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996289" y="3344077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las regiones, este intercambio transaccional financia campañas a cambio de hipotecar la futura administración: puestos de trabajo y direccionamiento de obras.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245352" y="1297546"/>
            <a:ext cx="5394960" cy="2940883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245352" y="1374863"/>
            <a:ext cx="5394960" cy="100584"/>
          </a:xfrm>
          <a:prstGeom prst="rect">
            <a:avLst/>
          </a:prstGeom>
          <a:solidFill>
            <a:srgbClr val="D99A0B"/>
          </a:solidFill>
          <a:ln/>
        </p:spPr>
      </p:sp>
      <p:sp>
        <p:nvSpPr>
          <p:cNvPr id="13" name="Shape 10"/>
          <p:cNvSpPr/>
          <p:nvPr/>
        </p:nvSpPr>
        <p:spPr>
          <a:xfrm>
            <a:off x="6611112" y="1574076"/>
            <a:ext cx="1051560" cy="1051560"/>
          </a:xfrm>
          <a:prstGeom prst="ellipse">
            <a:avLst/>
          </a:prstGeom>
          <a:solidFill>
            <a:srgbClr val="F3F5F7"/>
          </a:solidFill>
          <a:ln w="12700">
            <a:solidFill>
              <a:srgbClr val="E4E8EC"/>
            </a:solidFill>
            <a:prstDash val="solid"/>
          </a:ln>
        </p:spPr>
      </p:sp>
      <p:pic>
        <p:nvPicPr>
          <p:cNvPr id="14" name="Image 1" descr="/agent/turn2/workspace/images/image-7e1118e630020c44002cf2ecf324285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702" y="1711236"/>
            <a:ext cx="700380" cy="7772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845552" y="1665516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Corrupción Sistemática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6702552" y="2679053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00" i="1" dirty="0">
                <a:solidFill>
                  <a:srgbClr val="1E71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«Un contrato voluntario entre dos partes que afecta el interés público, cuyo objetivo central es un beneficio mutuo oculto.» — Morón / Lambsdorff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6689953" y="3364853"/>
            <a:ext cx="4480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es una falla del sistema; es un sistema paralelo que opera bajo sus propias reglas de inversión y retorno.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19" name="Text 15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15</a:t>
            </a:r>
            <a:endParaRPr lang="en-US" sz="900" dirty="0"/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08950149-DF51-CECF-6916-586F97AC15D3}"/>
              </a:ext>
            </a:extLst>
          </p:cNvPr>
          <p:cNvSpPr/>
          <p:nvPr/>
        </p:nvSpPr>
        <p:spPr>
          <a:xfrm>
            <a:off x="2801520" y="4403603"/>
            <a:ext cx="5394960" cy="2243807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A97E62F-27DF-47A5-AAC5-C70A142E43CB}"/>
              </a:ext>
            </a:extLst>
          </p:cNvPr>
          <p:cNvSpPr txBox="1"/>
          <p:nvPr/>
        </p:nvSpPr>
        <p:spPr>
          <a:xfrm>
            <a:off x="2987442" y="5514107"/>
            <a:ext cx="51089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i="1" dirty="0">
                <a:solidFill>
                  <a:srgbClr val="1E71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Empresarios usan favores políticos, coimas o lobby para obtener monopolios, subsidios o regulaciones a medida. Así evitan competir libremente en el mercado y bloquean la entrada de nuevos competidores.</a:t>
            </a: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AE1F903F-2BB8-F633-E31E-30C1846E456E}"/>
              </a:ext>
            </a:extLst>
          </p:cNvPr>
          <p:cNvSpPr/>
          <p:nvPr/>
        </p:nvSpPr>
        <p:spPr>
          <a:xfrm>
            <a:off x="4134408" y="4706966"/>
            <a:ext cx="3566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Mercantilismo</a:t>
            </a:r>
            <a:r>
              <a:rPr lang="en-US" sz="19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r>
              <a:rPr lang="en-US" sz="19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empresarial</a:t>
            </a:r>
            <a:endParaRPr lang="en-US" sz="1900" dirty="0"/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EDDAE081-CA71-DBC7-9256-19F45FABFA90}"/>
              </a:ext>
            </a:extLst>
          </p:cNvPr>
          <p:cNvSpPr/>
          <p:nvPr/>
        </p:nvSpPr>
        <p:spPr>
          <a:xfrm>
            <a:off x="2791968" y="4483025"/>
            <a:ext cx="5394960" cy="100584"/>
          </a:xfrm>
          <a:prstGeom prst="rect">
            <a:avLst/>
          </a:prstGeom>
          <a:solidFill>
            <a:srgbClr val="FFFF00"/>
          </a:solidFill>
          <a:ln/>
        </p:spPr>
      </p:sp>
      <p:pic>
        <p:nvPicPr>
          <p:cNvPr id="29" name="Image 2" descr="/agent/turn2/workspace/images/image-1080062416a05e01b578c6b6fdc927bf.jpg">
            <a:extLst>
              <a:ext uri="{FF2B5EF4-FFF2-40B4-BE49-F238E27FC236}">
                <a16:creationId xmlns:a16="http://schemas.microsoft.com/office/drawing/2014/main" id="{FEBDBED8-8C54-9768-CF5E-63BDE457E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877" y="4868894"/>
            <a:ext cx="1014966" cy="6470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MECÁNICA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Primer Eslabón: La Campaña como Hipoteca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3401568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93392" y="1344168"/>
            <a:ext cx="512064" cy="512064"/>
          </a:xfrm>
          <a:prstGeom prst="ellipse">
            <a:avLst/>
          </a:prstGeom>
          <a:solidFill>
            <a:srgbClr val="16324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93392" y="13441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pic>
        <p:nvPicPr>
          <p:cNvPr id="7" name="Image 0" descr="/agent/turn2/workspace/images/image-a8d2d25c5b8d1456a4e8f441d4e4b15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548" y="2011680"/>
            <a:ext cx="1445753" cy="12344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291840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Inversión (Dinero Oscuro)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3886200"/>
            <a:ext cx="29443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Empresarios y contratistas financian mítines, logística y publicidad del candidato regional.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023360" y="2834640"/>
            <a:ext cx="365760" cy="502920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11" name="Shape 8"/>
          <p:cNvSpPr/>
          <p:nvPr/>
        </p:nvSpPr>
        <p:spPr>
          <a:xfrm>
            <a:off x="4434840" y="1600200"/>
            <a:ext cx="3401568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879592" y="1344168"/>
            <a:ext cx="512064" cy="512064"/>
          </a:xfrm>
          <a:prstGeom prst="ellipse">
            <a:avLst/>
          </a:prstGeom>
          <a:solidFill>
            <a:srgbClr val="16324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79592" y="13441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pic>
        <p:nvPicPr>
          <p:cNvPr id="14" name="Image 1" descr="/agent/turn2/workspace/images/image-21f7dd43e01016ccfef20359cd68a88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485" y="2011680"/>
            <a:ext cx="1066277" cy="12344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63440" y="3291840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Hipoteca Política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4663440" y="3886200"/>
            <a:ext cx="29443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candidato asume una deuda no declarada. La futura gestión pública nace comprometida financieramente.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7909560" y="2834640"/>
            <a:ext cx="365760" cy="502920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18" name="Shape 14"/>
          <p:cNvSpPr/>
          <p:nvPr/>
        </p:nvSpPr>
        <p:spPr>
          <a:xfrm>
            <a:off x="8321040" y="1600200"/>
            <a:ext cx="3401568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9765792" y="1344168"/>
            <a:ext cx="512064" cy="512064"/>
          </a:xfrm>
          <a:prstGeom prst="ellipse">
            <a:avLst/>
          </a:prstGeom>
          <a:solidFill>
            <a:srgbClr val="16324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9765792" y="13441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pic>
        <p:nvPicPr>
          <p:cNvPr id="21" name="Image 2" descr="/agent/turn2/workspace/images/image-1080062416a05e01b578c6b6fdc927b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4584" y="2133410"/>
            <a:ext cx="1554480" cy="990981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549640" y="3291840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Pago del Favor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8549640" y="3886200"/>
            <a:ext cx="294436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materializa mediante la captura del Estado: personal de confianza en Comités de Selección y direccionamiento de licitaciones.</a:t>
            </a:r>
            <a:endParaRPr lang="en-US" sz="1400" dirty="0"/>
          </a:p>
        </p:txBody>
      </p:sp>
      <p:sp>
        <p:nvSpPr>
          <p:cNvPr id="24" name="Shape 19"/>
          <p:cNvSpPr/>
          <p:nvPr/>
        </p:nvSpPr>
        <p:spPr>
          <a:xfrm>
            <a:off x="548640" y="5440680"/>
            <a:ext cx="11091672" cy="841248"/>
          </a:xfrm>
          <a:prstGeom prst="rect">
            <a:avLst/>
          </a:prstGeom>
          <a:solidFill>
            <a:srgbClr val="16324F"/>
          </a:solidFill>
          <a:ln/>
        </p:spPr>
      </p:sp>
      <p:sp>
        <p:nvSpPr>
          <p:cNvPr id="25" name="Shape 20"/>
          <p:cNvSpPr/>
          <p:nvPr/>
        </p:nvSpPr>
        <p:spPr>
          <a:xfrm>
            <a:off x="548640" y="5440680"/>
            <a:ext cx="128016" cy="841248"/>
          </a:xfrm>
          <a:prstGeom prst="rect">
            <a:avLst/>
          </a:prstGeom>
          <a:solidFill>
            <a:srgbClr val="D99A0B"/>
          </a:solidFill>
          <a:ln/>
        </p:spPr>
      </p:sp>
      <p:sp>
        <p:nvSpPr>
          <p:cNvPr id="26" name="Text 21"/>
          <p:cNvSpPr/>
          <p:nvPr/>
        </p:nvSpPr>
        <p:spPr>
          <a:xfrm>
            <a:off x="868680" y="5440680"/>
            <a:ext cx="10607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contratación pública no es el inicio del delito: es el cobro de una deuda electoral.</a:t>
            </a:r>
            <a:endParaRPr lang="en-US" sz="1500" dirty="0"/>
          </a:p>
        </p:txBody>
      </p:sp>
      <p:sp>
        <p:nvSpPr>
          <p:cNvPr id="27" name="Text 2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8" name="Text 23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VISIÓN DE SISTEMA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Círculo de la </a:t>
            </a:r>
            <a:r>
              <a:rPr lang="en-US" sz="2500" b="1" dirty="0" err="1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Corrupción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4206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64792"/>
            <a:ext cx="566928" cy="566928"/>
          </a:xfrm>
          <a:prstGeom prst="ellipse">
            <a:avLst/>
          </a:prstGeom>
          <a:solidFill>
            <a:srgbClr val="D99A0B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176479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54480" y="180136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Campaña Política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Financiamiento mercantilista y clientelismo.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434072" y="1508760"/>
            <a:ext cx="4206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690104" y="1764792"/>
            <a:ext cx="566928" cy="566928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11" name="Text 9"/>
          <p:cNvSpPr/>
          <p:nvPr/>
        </p:nvSpPr>
        <p:spPr>
          <a:xfrm>
            <a:off x="7690104" y="176479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439912" y="180136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Actos Preparatorios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754112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Elaboración pactada de expedientes. Incluye los «viajes a Lima» para </a:t>
            </a:r>
            <a:r>
              <a:rPr lang="en-US" sz="1400" dirty="0" err="1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negociar</a:t>
            </a: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</a:t>
            </a:r>
            <a:r>
              <a:rPr lang="en-US" sz="1400" dirty="0" err="1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financiamiento</a:t>
            </a: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convenios</a:t>
            </a: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factibilidad</a:t>
            </a: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pagar diezmos.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434072" y="3977640"/>
            <a:ext cx="4206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690104" y="4233672"/>
            <a:ext cx="566928" cy="566928"/>
          </a:xfrm>
          <a:prstGeom prst="ellipse">
            <a:avLst/>
          </a:prstGeom>
          <a:solidFill>
            <a:srgbClr val="16324F"/>
          </a:solidFill>
          <a:ln/>
        </p:spPr>
      </p:sp>
      <p:sp>
        <p:nvSpPr>
          <p:cNvPr id="16" name="Text 14"/>
          <p:cNvSpPr/>
          <p:nvPr/>
        </p:nvSpPr>
        <p:spPr>
          <a:xfrm>
            <a:off x="7690104" y="423367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39912" y="427024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Fase Selectiva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754112" y="493776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Comités de confianza capturados y manipulación de bases para favorecer al financista.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48640" y="3977640"/>
            <a:ext cx="420624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04672" y="4233672"/>
            <a:ext cx="566928" cy="56692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1" name="Text 19"/>
          <p:cNvSpPr/>
          <p:nvPr/>
        </p:nvSpPr>
        <p:spPr>
          <a:xfrm>
            <a:off x="804672" y="423367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554480" y="4270248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Ejecución Contractual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68680" y="493776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Recuperación de la inversión mediante mala calidad, obras paralizadas y adendas injustificadas.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 rot="5400000">
            <a:off x="5044745" y="2697480"/>
            <a:ext cx="2103120" cy="2103120"/>
          </a:xfrm>
          <a:prstGeom prst="circularArrow">
            <a:avLst/>
          </a:prstGeom>
          <a:solidFill>
            <a:srgbClr val="D99A0B"/>
          </a:solidFill>
          <a:ln/>
        </p:spPr>
      </p:sp>
      <p:sp>
        <p:nvSpPr>
          <p:cNvPr id="25" name="Shape 23"/>
          <p:cNvSpPr/>
          <p:nvPr/>
        </p:nvSpPr>
        <p:spPr>
          <a:xfrm>
            <a:off x="5273345" y="2926080"/>
            <a:ext cx="1645920" cy="1645920"/>
          </a:xfrm>
          <a:prstGeom prst="ellipse">
            <a:avLst/>
          </a:prstGeom>
          <a:solidFill>
            <a:srgbClr val="16324F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273345" y="2926080"/>
            <a:ext cx="1645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Círculo</a:t>
            </a:r>
            <a:endParaRPr lang="en-US" sz="12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la</a:t>
            </a:r>
            <a:endParaRPr lang="en-US" sz="125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Corrupción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15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OPERA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Anatomía del Direccionamiento: Operativizando el Fraude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D99A0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6304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Actos Preparatorios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48640" y="2029968"/>
            <a:ext cx="3584448" cy="4005072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pic>
        <p:nvPicPr>
          <p:cNvPr id="7" name="Image 0" descr="/agent/turn2/workspace/images/image-bd0abeffc916baa8bce29d09290850a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906" y="2240280"/>
            <a:ext cx="1251917" cy="11430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474720"/>
            <a:ext cx="30723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Expedientes a Medida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22960" y="4160520"/>
            <a:ext cx="30358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privado financia clandestinamente el expediente técnico para asegurar que los requisitos (experiencia, maquinaria) sean tan específicos que solo él pueda ganar.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315968" y="146304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2A9D8F"/>
          </a:solidFill>
          <a:ln/>
        </p:spPr>
      </p:sp>
      <p:sp>
        <p:nvSpPr>
          <p:cNvPr id="11" name="Text 8"/>
          <p:cNvSpPr/>
          <p:nvPr/>
        </p:nvSpPr>
        <p:spPr>
          <a:xfrm>
            <a:off x="4315968" y="146304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Fase Selectiva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315968" y="2029968"/>
            <a:ext cx="3584448" cy="4005072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pic>
        <p:nvPicPr>
          <p:cNvPr id="13" name="Image 1" descr="/agent/turn2/workspace/images/image-4783192b86592b3375beab4243b3440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127" y="2240280"/>
            <a:ext cx="1270131" cy="11430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72000" y="3474720"/>
            <a:ext cx="30723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Comité de Confianza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4590288" y="4160520"/>
            <a:ext cx="30358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Funcionarios designados a dedo por favores políticos. Filtran información confidencial de las ofertas y descalifican competidores por formalismos.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8083296" y="1463040"/>
            <a:ext cx="3584448" cy="384048"/>
          </a:xfrm>
          <a:prstGeom prst="roundRect">
            <a:avLst>
              <a:gd name="adj" fmla="val 14286"/>
            </a:avLst>
          </a:prstGeom>
          <a:solidFill>
            <a:srgbClr val="16324F"/>
          </a:solidFill>
          <a:ln/>
        </p:spPr>
      </p:sp>
      <p:sp>
        <p:nvSpPr>
          <p:cNvPr id="17" name="Text 13"/>
          <p:cNvSpPr/>
          <p:nvPr/>
        </p:nvSpPr>
        <p:spPr>
          <a:xfrm>
            <a:off x="8083296" y="1463040"/>
            <a:ext cx="35844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Ejecución</a:t>
            </a:r>
            <a:endParaRPr lang="en-US" sz="1250" dirty="0"/>
          </a:p>
        </p:txBody>
      </p:sp>
      <p:sp>
        <p:nvSpPr>
          <p:cNvPr id="18" name="Shape 14"/>
          <p:cNvSpPr/>
          <p:nvPr/>
        </p:nvSpPr>
        <p:spPr>
          <a:xfrm>
            <a:off x="8083296" y="2029968"/>
            <a:ext cx="3584448" cy="4005072"/>
          </a:xfrm>
          <a:prstGeom prst="roundRect">
            <a:avLst>
              <a:gd name="adj" fmla="val 2041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pic>
        <p:nvPicPr>
          <p:cNvPr id="19" name="Image 2" descr="/agent/turn2/workspace/images/image-a8d2d25c5b8d1456a4e8f441d4e4b15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6190" y="2240280"/>
            <a:ext cx="1338660" cy="11430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339328" y="3474720"/>
            <a:ext cx="30723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Festín de las Adendas</a:t>
            </a:r>
            <a:endParaRPr lang="en-US" sz="1550" dirty="0"/>
          </a:p>
        </p:txBody>
      </p:sp>
      <p:sp>
        <p:nvSpPr>
          <p:cNvPr id="21" name="Text 16"/>
          <p:cNvSpPr/>
          <p:nvPr/>
        </p:nvSpPr>
        <p:spPr>
          <a:xfrm>
            <a:off x="8357616" y="4160520"/>
            <a:ext cx="30358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Contratos diseñados con fallas y omisiones deliberadas. El presupuesto se infla mediante adendas, prestaciones adicionales y arbitrajes amañados.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15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5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b="1" kern="0" spc="20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PUNTO DE QUIEBRE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Transición: El Estado Contraataca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07492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E4E8EC"/>
            </a:solidFill>
            <a:prstDash val="solid"/>
          </a:ln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00200"/>
            <a:ext cx="5074920" cy="100584"/>
          </a:xfrm>
          <a:prstGeom prst="rect">
            <a:avLst/>
          </a:prstGeom>
          <a:solidFill>
            <a:srgbClr val="9AA9B4"/>
          </a:solidFill>
          <a:ln/>
        </p:spPr>
      </p:sp>
      <p:pic>
        <p:nvPicPr>
          <p:cNvPr id="6" name="Image 0" descr="/agent/turn2/workspace/images/image-4783192b86592b3375beab4243b3440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79731"/>
            <a:ext cx="1188720" cy="10697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94560" y="2057400"/>
            <a:ext cx="3200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163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Solución Clásica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22960" y="3383280"/>
            <a:ext cx="44805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dirty="0">
                <a:solidFill>
                  <a:srgbClr val="24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libro propone el empoderamiento y la sinergia del control posterior: Procuraduría, Contraloría y Sociedad Civil trabajando de forma articulada.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760720" y="3337560"/>
            <a:ext cx="502920" cy="658368"/>
          </a:xfrm>
          <a:prstGeom prst="chevron">
            <a:avLst/>
          </a:prstGeom>
          <a:solidFill>
            <a:srgbClr val="D99A0B"/>
          </a:solidFill>
          <a:ln/>
        </p:spPr>
      </p:sp>
      <p:sp>
        <p:nvSpPr>
          <p:cNvPr id="10" name="Shape 7"/>
          <p:cNvSpPr/>
          <p:nvPr/>
        </p:nvSpPr>
        <p:spPr>
          <a:xfrm>
            <a:off x="6400800" y="1600200"/>
            <a:ext cx="5239512" cy="4160520"/>
          </a:xfrm>
          <a:prstGeom prst="roundRect">
            <a:avLst>
              <a:gd name="adj" fmla="val 1758"/>
            </a:avLst>
          </a:prstGeom>
          <a:solidFill>
            <a:srgbClr val="16324F"/>
          </a:solidFill>
          <a:ln/>
          <a:effectLst>
            <a:outerShdw blurRad="101600" dist="38100" dir="5400000" algn="bl" rotWithShape="0">
              <a:srgbClr val="9AA5AE">
                <a:alpha val="2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400800" y="1600200"/>
            <a:ext cx="5239512" cy="100584"/>
          </a:xfrm>
          <a:prstGeom prst="rect">
            <a:avLst/>
          </a:prstGeom>
          <a:solidFill>
            <a:srgbClr val="2A9D8F"/>
          </a:solidFill>
          <a:ln/>
        </p:spPr>
      </p:sp>
      <p:sp>
        <p:nvSpPr>
          <p:cNvPr id="12" name="Shape 9"/>
          <p:cNvSpPr/>
          <p:nvPr/>
        </p:nvSpPr>
        <p:spPr>
          <a:xfrm>
            <a:off x="6684264" y="1901952"/>
            <a:ext cx="1216152" cy="1216152"/>
          </a:xfrm>
          <a:prstGeom prst="ellipse">
            <a:avLst/>
          </a:prstGeom>
          <a:solidFill>
            <a:srgbClr val="2A9D8F"/>
          </a:solidFill>
          <a:ln/>
        </p:spPr>
      </p:sp>
      <p:sp>
        <p:nvSpPr>
          <p:cNvPr id="13" name="Shape 10"/>
          <p:cNvSpPr/>
          <p:nvPr/>
        </p:nvSpPr>
        <p:spPr>
          <a:xfrm>
            <a:off x="6766560" y="1984248"/>
            <a:ext cx="1051560" cy="10515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4" name="Image 1" descr="/agent/turn2/workspace/images/image-7ddad982fb1aadd387d1bd2f76cd87a8.jpg"/>
          <p:cNvPicPr>
            <a:picLocks noChangeAspect="1"/>
          </p:cNvPicPr>
          <p:nvPr/>
        </p:nvPicPr>
        <p:blipFill>
          <a:blip r:embed="rId4"/>
          <a:srcRect t="1174"/>
          <a:stretch>
            <a:fillRect/>
          </a:stretch>
        </p:blipFill>
        <p:spPr>
          <a:xfrm>
            <a:off x="6766560" y="1984248"/>
            <a:ext cx="1051560" cy="1051560"/>
          </a:xfrm>
          <a:prstGeom prst="ellipse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8046720" y="205740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Cambio de Paradigma</a:t>
            </a:r>
            <a:endParaRPr lang="en-US" sz="1900" dirty="0"/>
          </a:p>
        </p:txBody>
      </p:sp>
      <p:sp>
        <p:nvSpPr>
          <p:cNvPr id="16" name="Text 12"/>
          <p:cNvSpPr/>
          <p:nvPr/>
        </p:nvSpPr>
        <p:spPr>
          <a:xfrm>
            <a:off x="6675120" y="3383280"/>
            <a:ext cx="47091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16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control ex-post no es suficiente; el daño ya está hecho. Debemos transformar la Ley General de </a:t>
            </a:r>
            <a:r>
              <a:rPr lang="en-US" sz="1600" dirty="0" err="1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Contrataciones</a:t>
            </a:r>
            <a:r>
              <a:rPr lang="en-US" sz="16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Públicas</a:t>
            </a:r>
            <a:r>
              <a:rPr lang="en-US" sz="1600" dirty="0">
                <a:solidFill>
                  <a:srgbClr val="C9DB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(Ley 32069) y la arquitectura tecnológica en barreras ex-ante.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Necesitamos pasar de confiar en la moralidad humana a diseñar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máquina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transparente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haga el fraude operativamente imposible.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Rompiendo el Círculo de la Corrupción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10789920" y="6510528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C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15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1621</Words>
  <Application>Microsoft Office PowerPoint</Application>
  <PresentationFormat>Panorámica</PresentationFormat>
  <Paragraphs>191</Paragraphs>
  <Slides>17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Georgia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Percy Eslava Morales</cp:lastModifiedBy>
  <cp:revision>11</cp:revision>
  <dcterms:created xsi:type="dcterms:W3CDTF">2026-07-05T23:33:11Z</dcterms:created>
  <dcterms:modified xsi:type="dcterms:W3CDTF">2026-07-06T04:08:11Z</dcterms:modified>
</cp:coreProperties>
</file>